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85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62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399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936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779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104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8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625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000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196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21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442B-3113-4121-BD6B-4DF05B0EC5EE}" type="datetimeFigureOut">
              <a:rPr lang="hu-HU" smtClean="0"/>
              <a:t>2022. 09. 25.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AD94-76D3-4961-A4B5-98F318CD51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975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tszög 3"/>
          <p:cNvSpPr/>
          <p:nvPr/>
        </p:nvSpPr>
        <p:spPr>
          <a:xfrm>
            <a:off x="2015164" y="348343"/>
            <a:ext cx="2290354" cy="204651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79388">
              <a:tabLst>
                <a:tab pos="0" algn="l"/>
              </a:tabLst>
            </a:pPr>
            <a:r>
              <a:rPr lang="hu-HU" dirty="0" smtClean="0">
                <a:solidFill>
                  <a:schemeClr val="tx1"/>
                </a:solidFill>
              </a:rPr>
              <a:t>1. Az  </a:t>
            </a:r>
            <a:r>
              <a:rPr lang="hu-HU" dirty="0">
                <a:solidFill>
                  <a:schemeClr val="tx1"/>
                </a:solidFill>
              </a:rPr>
              <a:t>önkényuralomokai</a:t>
            </a:r>
            <a:r>
              <a:rPr lang="hu-HU" dirty="0"/>
              <a:t>, 6. A kiegyezés megkötése és a koronázás</a:t>
            </a:r>
          </a:p>
        </p:txBody>
      </p:sp>
      <p:sp>
        <p:nvSpPr>
          <p:cNvPr id="5" name="Hatszög 4"/>
          <p:cNvSpPr/>
          <p:nvPr/>
        </p:nvSpPr>
        <p:spPr>
          <a:xfrm>
            <a:off x="3792366" y="1370838"/>
            <a:ext cx="2290354" cy="204651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2. Az ellenállás </a:t>
            </a:r>
            <a:r>
              <a:rPr lang="hu-HU" dirty="0" smtClean="0">
                <a:solidFill>
                  <a:schemeClr val="tx1"/>
                </a:solidFill>
              </a:rPr>
              <a:t>formái</a:t>
            </a:r>
            <a:endParaRPr lang="hu-HU" dirty="0"/>
          </a:p>
        </p:txBody>
      </p:sp>
      <p:sp>
        <p:nvSpPr>
          <p:cNvPr id="6" name="Hatszög 5"/>
          <p:cNvSpPr/>
          <p:nvPr/>
        </p:nvSpPr>
        <p:spPr>
          <a:xfrm>
            <a:off x="2014838" y="2367425"/>
            <a:ext cx="2290354" cy="204651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A kiegyezés és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 a dualizmus kora</a:t>
            </a:r>
          </a:p>
        </p:txBody>
      </p:sp>
      <p:sp>
        <p:nvSpPr>
          <p:cNvPr id="7" name="Hatszög 6"/>
          <p:cNvSpPr/>
          <p:nvPr/>
        </p:nvSpPr>
        <p:spPr>
          <a:xfrm>
            <a:off x="3800531" y="3380776"/>
            <a:ext cx="2290354" cy="204651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3. Kossuth Lajos szerepe</a:t>
            </a:r>
            <a:endParaRPr lang="hu-HU" dirty="0"/>
          </a:p>
        </p:txBody>
      </p:sp>
      <p:sp>
        <p:nvSpPr>
          <p:cNvPr id="8" name="Hatszög 7"/>
          <p:cNvSpPr/>
          <p:nvPr/>
        </p:nvSpPr>
        <p:spPr>
          <a:xfrm>
            <a:off x="2019520" y="4404414"/>
            <a:ext cx="2290354" cy="204651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4. Deák Ferenc szerepe </a:t>
            </a:r>
            <a:endParaRPr lang="hu-HU" dirty="0"/>
          </a:p>
        </p:txBody>
      </p:sp>
      <p:sp>
        <p:nvSpPr>
          <p:cNvPr id="9" name="Hatszög 8"/>
          <p:cNvSpPr/>
          <p:nvPr/>
        </p:nvSpPr>
        <p:spPr>
          <a:xfrm>
            <a:off x="236003" y="3418114"/>
            <a:ext cx="2290354" cy="204651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tx1"/>
                </a:solidFill>
              </a:rPr>
              <a:t>5. A megegyezés</a:t>
            </a:r>
            <a:endParaRPr lang="hu-HU"/>
          </a:p>
        </p:txBody>
      </p:sp>
      <p:sp>
        <p:nvSpPr>
          <p:cNvPr id="10" name="Hatszög 9"/>
          <p:cNvSpPr/>
          <p:nvPr/>
        </p:nvSpPr>
        <p:spPr>
          <a:xfrm>
            <a:off x="226859" y="1374069"/>
            <a:ext cx="2290354" cy="2046514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6. Kossuth válasza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810085" y="1022573"/>
            <a:ext cx="4985913" cy="267765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/>
              <a:t>gróf Széchenyi István, Kossuth Lajos, Deák Ferenc, Ferenc József, 1867, októberi diploma, kiegyezés, Osztrák-Magyar Monarchia, megtorlás, országgyűlés, passzív ellenállás, </a:t>
            </a:r>
            <a:r>
              <a:rPr lang="hu-HU" sz="2400" dirty="0" smtClean="0"/>
              <a:t>aktív ellenállás, emigráció</a:t>
            </a:r>
            <a:r>
              <a:rPr lang="hu-HU" sz="2400" dirty="0"/>
              <a:t>, Oszmán Birodalom</a:t>
            </a:r>
            <a:r>
              <a:rPr lang="hu-HU" sz="2400" dirty="0" smtClean="0"/>
              <a:t>, Kasszandra-levél, </a:t>
            </a:r>
            <a:endParaRPr lang="hu-HU" sz="2400" dirty="0"/>
          </a:p>
        </p:txBody>
      </p:sp>
      <p:sp>
        <p:nvSpPr>
          <p:cNvPr id="14" name="Folyamatábra: Bekötés 13"/>
          <p:cNvSpPr/>
          <p:nvPr/>
        </p:nvSpPr>
        <p:spPr>
          <a:xfrm>
            <a:off x="8577163" y="3891616"/>
            <a:ext cx="804672" cy="78638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olyamatábra: Bekötés 14"/>
          <p:cNvSpPr/>
          <p:nvPr/>
        </p:nvSpPr>
        <p:spPr>
          <a:xfrm>
            <a:off x="10448428" y="3891616"/>
            <a:ext cx="804672" cy="78638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olyamatábra: Bekötés 15"/>
          <p:cNvSpPr/>
          <p:nvPr/>
        </p:nvSpPr>
        <p:spPr>
          <a:xfrm>
            <a:off x="7632695" y="3891616"/>
            <a:ext cx="804672" cy="78638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Folyamatábra: Bekötés 16"/>
          <p:cNvSpPr/>
          <p:nvPr/>
        </p:nvSpPr>
        <p:spPr>
          <a:xfrm>
            <a:off x="9489313" y="3895190"/>
            <a:ext cx="804672" cy="78638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Lefelé nyíl 18"/>
          <p:cNvSpPr/>
          <p:nvPr/>
        </p:nvSpPr>
        <p:spPr>
          <a:xfrm rot="7659202">
            <a:off x="7932381" y="4809054"/>
            <a:ext cx="504390" cy="694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Lefelé nyíl 19"/>
          <p:cNvSpPr/>
          <p:nvPr/>
        </p:nvSpPr>
        <p:spPr>
          <a:xfrm rot="18668659">
            <a:off x="10250298" y="4763333"/>
            <a:ext cx="504390" cy="694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Lefelé nyíl 20"/>
          <p:cNvSpPr/>
          <p:nvPr/>
        </p:nvSpPr>
        <p:spPr>
          <a:xfrm rot="18866394">
            <a:off x="10917539" y="4746405"/>
            <a:ext cx="504390" cy="694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 rot="7638965">
            <a:off x="9201061" y="4718274"/>
            <a:ext cx="458536" cy="694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Felfelé-lefelé nyíl 23"/>
          <p:cNvSpPr/>
          <p:nvPr/>
        </p:nvSpPr>
        <p:spPr>
          <a:xfrm rot="18758352">
            <a:off x="9483615" y="5739843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Felfelé-lefelé nyíl 24"/>
          <p:cNvSpPr/>
          <p:nvPr/>
        </p:nvSpPr>
        <p:spPr>
          <a:xfrm>
            <a:off x="7924910" y="5879732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Felfelé-lefelé nyíl 25"/>
          <p:cNvSpPr/>
          <p:nvPr/>
        </p:nvSpPr>
        <p:spPr>
          <a:xfrm>
            <a:off x="7389227" y="5888877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Felfelé-lefelé nyíl 26"/>
          <p:cNvSpPr/>
          <p:nvPr/>
        </p:nvSpPr>
        <p:spPr>
          <a:xfrm rot="2558487">
            <a:off x="10179952" y="5982272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Felfelé-lefelé nyíl 27"/>
          <p:cNvSpPr/>
          <p:nvPr/>
        </p:nvSpPr>
        <p:spPr>
          <a:xfrm rot="2558487">
            <a:off x="10637393" y="5987770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Felfelé-lefelé nyíl 28"/>
          <p:cNvSpPr/>
          <p:nvPr/>
        </p:nvSpPr>
        <p:spPr>
          <a:xfrm rot="2558487">
            <a:off x="11089352" y="5982274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Felfelé-lefelé nyíl 29"/>
          <p:cNvSpPr/>
          <p:nvPr/>
        </p:nvSpPr>
        <p:spPr>
          <a:xfrm rot="2558487">
            <a:off x="11543132" y="5999202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Felfelé-lefelé nyíl 30"/>
          <p:cNvSpPr/>
          <p:nvPr/>
        </p:nvSpPr>
        <p:spPr>
          <a:xfrm rot="18758352">
            <a:off x="8982634" y="5787665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Felfelé-lefelé nyíl 31"/>
          <p:cNvSpPr/>
          <p:nvPr/>
        </p:nvSpPr>
        <p:spPr>
          <a:xfrm rot="18758352">
            <a:off x="8505757" y="5823755"/>
            <a:ext cx="421017" cy="7938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Lefelé nyíl 32"/>
          <p:cNvSpPr/>
          <p:nvPr/>
        </p:nvSpPr>
        <p:spPr>
          <a:xfrm rot="7638965">
            <a:off x="8550686" y="4745759"/>
            <a:ext cx="504390" cy="694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27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19" grpId="1" animBg="1"/>
      <p:bldP spid="20" grpId="0" animBg="1"/>
      <p:bldP spid="21" grpId="0" animBg="1"/>
      <p:bldP spid="22" grpId="0" animBg="1"/>
      <p:bldP spid="24" grpId="0" animBg="1"/>
      <p:bldP spid="24" grpId="1" animBg="1"/>
      <p:bldP spid="24" grpId="2" animBg="1"/>
      <p:bldP spid="25" grpId="0" animBg="1"/>
      <p:bldP spid="26" grpId="0" animBg="1"/>
      <p:bldP spid="26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446" t="5648" r="4554" b="26115"/>
          <a:stretch/>
        </p:blipFill>
        <p:spPr>
          <a:xfrm>
            <a:off x="785340" y="466344"/>
            <a:ext cx="11026169" cy="486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3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83</Words>
  <Application>Microsoft Office PowerPoint</Application>
  <PresentationFormat>Szélesvásznú</PresentationFormat>
  <Paragraphs>10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Szabó Márta</dc:creator>
  <cp:lastModifiedBy>Szabó Márta</cp:lastModifiedBy>
  <cp:revision>8</cp:revision>
  <dcterms:created xsi:type="dcterms:W3CDTF">2022-09-24T21:38:53Z</dcterms:created>
  <dcterms:modified xsi:type="dcterms:W3CDTF">2022-09-25T13:14:08Z</dcterms:modified>
</cp:coreProperties>
</file>