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0" r:id="rId4"/>
    <p:sldId id="265" r:id="rId5"/>
    <p:sldId id="266" r:id="rId6"/>
    <p:sldId id="258" r:id="rId7"/>
    <p:sldId id="259" r:id="rId8"/>
    <p:sldId id="262" r:id="rId9"/>
    <p:sldId id="264" r:id="rId10"/>
    <p:sldId id="26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6/8/2022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1001tortenet.net/tortenelminyomozasok" TargetMode="External"/><Relationship Id="rId3" Type="http://schemas.openxmlformats.org/officeDocument/2006/relationships/hyperlink" Target="https://www.mieriesuperklasse.de/seiten/1_hauptseiten/seminar/diercke/mystery.pdf" TargetMode="External"/><Relationship Id="rId7" Type="http://schemas.openxmlformats.org/officeDocument/2006/relationships/hyperlink" Target="https://commons.wikimedia.org/w/index.php?curid=20103197" TargetMode="External"/><Relationship Id="rId2" Type="http://schemas.openxmlformats.org/officeDocument/2006/relationships/hyperlink" Target="https://www.gw-unterricht.at/images/pdf/gwu_140_50_62_fridrich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zeretlekmagyarorszag.hu/multunk/56-hosei-mire-bejarta-a-kepe-a-vilagot-mar-halott-volt-a-15-eves-kislany/" TargetMode="External"/><Relationship Id="rId5" Type="http://schemas.openxmlformats.org/officeDocument/2006/relationships/hyperlink" Target="https://www.edutopia.org/video/using-hexagons-build-critical-thinking-skills" TargetMode="External"/><Relationship Id="rId4" Type="http://schemas.openxmlformats.org/officeDocument/2006/relationships/hyperlink" Target="https://davestuartjr.com/build-connections-to-help-kids-value-coursework/" TargetMode="External"/><Relationship Id="rId9" Type="http://schemas.openxmlformats.org/officeDocument/2006/relationships/hyperlink" Target="http://87.229.72.137/1956/csoportfoglalkozas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01tortenet.net/" TargetMode="External"/><Relationship Id="rId2" Type="http://schemas.openxmlformats.org/officeDocument/2006/relationships/hyperlink" Target="mailto:szabotanarno@gmail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vestuartjr.com/build-connections-to-help-kids-value-coursework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24909" y="2426764"/>
            <a:ext cx="7921187" cy="3035808"/>
          </a:xfrm>
        </p:spPr>
        <p:txBody>
          <a:bodyPr/>
          <a:lstStyle/>
          <a:p>
            <a:r>
              <a:rPr lang="hu-HU" sz="8000" dirty="0" smtClean="0"/>
              <a:t>Budapesti nyomozások - </a:t>
            </a:r>
            <a:br>
              <a:rPr lang="hu-HU" sz="8000" dirty="0" smtClean="0"/>
            </a:br>
            <a:r>
              <a:rPr lang="hu-HU" sz="8000" dirty="0" smtClean="0"/>
              <a:t>A </a:t>
            </a:r>
            <a:r>
              <a:rPr lang="hu-HU" sz="8000" dirty="0" err="1" smtClean="0"/>
              <a:t>Mystery</a:t>
            </a:r>
            <a:r>
              <a:rPr lang="hu-HU" sz="8000" dirty="0" smtClean="0"/>
              <a:t>-módszer a történelem órákon</a:t>
            </a:r>
            <a:endParaRPr lang="hu-HU" sz="8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8903844" y="-1766"/>
            <a:ext cx="3277163" cy="33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Ajánlott irodalom, példák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81777" y="2194560"/>
            <a:ext cx="5123748" cy="3977640"/>
          </a:xfrm>
        </p:spPr>
        <p:txBody>
          <a:bodyPr>
            <a:normAutofit fontScale="62500" lnSpcReduction="20000"/>
          </a:bodyPr>
          <a:lstStyle/>
          <a:p>
            <a:r>
              <a:rPr lang="hu-HU" dirty="0" err="1"/>
              <a:t>Vankan</a:t>
            </a:r>
            <a:r>
              <a:rPr lang="hu-HU" dirty="0"/>
              <a:t>, L. (</a:t>
            </a:r>
            <a:r>
              <a:rPr lang="hu-HU" dirty="0" err="1"/>
              <a:t>Hrsg</a:t>
            </a:r>
            <a:r>
              <a:rPr lang="hu-HU" dirty="0"/>
              <a:t>.) (2007): </a:t>
            </a:r>
            <a:r>
              <a:rPr lang="hu-HU" dirty="0" err="1"/>
              <a:t>Diercke</a:t>
            </a:r>
            <a:r>
              <a:rPr lang="hu-HU" dirty="0"/>
              <a:t> </a:t>
            </a:r>
            <a:r>
              <a:rPr lang="hu-HU" dirty="0" err="1"/>
              <a:t>Methoden</a:t>
            </a:r>
            <a:r>
              <a:rPr lang="hu-HU" dirty="0"/>
              <a:t> – </a:t>
            </a:r>
            <a:r>
              <a:rPr lang="hu-HU" dirty="0" err="1"/>
              <a:t>Denken</a:t>
            </a:r>
            <a:r>
              <a:rPr lang="hu-HU" dirty="0"/>
              <a:t> </a:t>
            </a:r>
            <a:r>
              <a:rPr lang="hu-HU" dirty="0" err="1"/>
              <a:t>lernen</a:t>
            </a:r>
            <a:r>
              <a:rPr lang="hu-HU" dirty="0"/>
              <a:t> mit </a:t>
            </a:r>
            <a:r>
              <a:rPr lang="hu-HU" dirty="0" err="1" smtClean="0"/>
              <a:t>Geographie</a:t>
            </a:r>
            <a:endParaRPr lang="hu-HU" dirty="0"/>
          </a:p>
          <a:p>
            <a:r>
              <a:rPr lang="hu-HU" dirty="0" smtClean="0"/>
              <a:t> </a:t>
            </a:r>
            <a:r>
              <a:rPr lang="hu-HU" dirty="0" err="1"/>
              <a:t>Schuler</a:t>
            </a:r>
            <a:r>
              <a:rPr lang="hu-HU" dirty="0"/>
              <a:t>, </a:t>
            </a:r>
            <a:r>
              <a:rPr lang="hu-HU" dirty="0" err="1"/>
              <a:t>St</a:t>
            </a:r>
            <a:r>
              <a:rPr lang="hu-HU" dirty="0"/>
              <a:t>. (</a:t>
            </a:r>
            <a:r>
              <a:rPr lang="hu-HU" dirty="0" err="1"/>
              <a:t>Hrsg</a:t>
            </a:r>
            <a:r>
              <a:rPr lang="hu-HU" dirty="0"/>
              <a:t>.) (2013): </a:t>
            </a:r>
            <a:r>
              <a:rPr lang="hu-HU" dirty="0" err="1" smtClean="0"/>
              <a:t>Diercke</a:t>
            </a:r>
            <a:r>
              <a:rPr lang="hu-HU" dirty="0"/>
              <a:t> </a:t>
            </a:r>
            <a:r>
              <a:rPr lang="hu-HU" dirty="0" err="1" smtClean="0"/>
              <a:t>Methoden</a:t>
            </a:r>
            <a:r>
              <a:rPr lang="hu-HU" dirty="0" smtClean="0"/>
              <a:t> </a:t>
            </a:r>
            <a:r>
              <a:rPr lang="hu-HU" dirty="0"/>
              <a:t>2 – </a:t>
            </a:r>
            <a:r>
              <a:rPr lang="hu-HU" dirty="0" err="1"/>
              <a:t>Mehr</a:t>
            </a:r>
            <a:r>
              <a:rPr lang="hu-HU" dirty="0"/>
              <a:t> </a:t>
            </a:r>
            <a:r>
              <a:rPr lang="hu-HU" dirty="0" err="1"/>
              <a:t>Denken</a:t>
            </a:r>
            <a:r>
              <a:rPr lang="hu-HU" dirty="0"/>
              <a:t> </a:t>
            </a:r>
            <a:r>
              <a:rPr lang="hu-HU" dirty="0" err="1" smtClean="0"/>
              <a:t>lernen</a:t>
            </a:r>
            <a:r>
              <a:rPr lang="hu-HU" dirty="0" smtClean="0"/>
              <a:t> </a:t>
            </a:r>
            <a:r>
              <a:rPr lang="hu-HU" dirty="0"/>
              <a:t>mit </a:t>
            </a:r>
            <a:r>
              <a:rPr lang="hu-HU" dirty="0" err="1" smtClean="0"/>
              <a:t>Geographie</a:t>
            </a:r>
            <a:endParaRPr lang="hu-HU" dirty="0"/>
          </a:p>
          <a:p>
            <a:r>
              <a:rPr lang="hu-HU" dirty="0" smtClean="0"/>
              <a:t>SCHULER </a:t>
            </a:r>
            <a:r>
              <a:rPr lang="hu-HU" dirty="0"/>
              <a:t>S. (2012): </a:t>
            </a:r>
            <a:r>
              <a:rPr lang="hu-HU" dirty="0" err="1"/>
              <a:t>Denken</a:t>
            </a:r>
            <a:r>
              <a:rPr lang="hu-HU" dirty="0"/>
              <a:t> </a:t>
            </a:r>
            <a:r>
              <a:rPr lang="hu-HU" dirty="0" err="1"/>
              <a:t>lernen</a:t>
            </a:r>
            <a:r>
              <a:rPr lang="hu-HU" dirty="0"/>
              <a:t> </a:t>
            </a:r>
            <a:r>
              <a:rPr lang="hu-HU" dirty="0" err="1"/>
              <a:t>durch</a:t>
            </a:r>
            <a:r>
              <a:rPr lang="hu-HU" dirty="0"/>
              <a:t> </a:t>
            </a:r>
            <a:r>
              <a:rPr lang="hu-HU" dirty="0" err="1"/>
              <a:t>Mystery-Aufgaben</a:t>
            </a:r>
            <a:r>
              <a:rPr lang="hu-HU" dirty="0"/>
              <a:t>. In: </a:t>
            </a:r>
            <a:r>
              <a:rPr lang="hu-HU" dirty="0" smtClean="0"/>
              <a:t> Praxis </a:t>
            </a:r>
            <a:r>
              <a:rPr lang="hu-HU" dirty="0" err="1"/>
              <a:t>Geographie</a:t>
            </a:r>
            <a:r>
              <a:rPr lang="hu-HU" dirty="0"/>
              <a:t> extra. </a:t>
            </a:r>
            <a:r>
              <a:rPr lang="hu-HU" dirty="0" err="1"/>
              <a:t>Mystery</a:t>
            </a:r>
            <a:r>
              <a:rPr lang="hu-HU" dirty="0"/>
              <a:t>. </a:t>
            </a:r>
            <a:r>
              <a:rPr lang="hu-HU" dirty="0" err="1"/>
              <a:t>Geographische</a:t>
            </a:r>
            <a:r>
              <a:rPr lang="hu-HU" dirty="0"/>
              <a:t> </a:t>
            </a:r>
            <a:r>
              <a:rPr lang="hu-HU" dirty="0" err="1"/>
              <a:t>Fallbeispiele</a:t>
            </a:r>
            <a:r>
              <a:rPr lang="hu-HU" dirty="0"/>
              <a:t> </a:t>
            </a:r>
            <a:r>
              <a:rPr lang="hu-HU" dirty="0" err="1" smtClean="0"/>
              <a:t>entschlüsseln</a:t>
            </a:r>
            <a:r>
              <a:rPr lang="hu-HU" dirty="0"/>
              <a:t>. S. 4–7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64223" y="1925053"/>
            <a:ext cx="5272720" cy="4247147"/>
          </a:xfrm>
        </p:spPr>
        <p:txBody>
          <a:bodyPr>
            <a:normAutofit fontScale="62500" lnSpcReduction="20000"/>
          </a:bodyPr>
          <a:lstStyle/>
          <a:p>
            <a:r>
              <a:rPr lang="hu-HU" u="sng" dirty="0">
                <a:hlinkClick r:id="rId2"/>
              </a:rPr>
              <a:t>https://www.gw-unterricht.at/images/pdf/gwu_140_50_62_fridrich.pdf</a:t>
            </a:r>
            <a:endParaRPr lang="hu-HU" dirty="0"/>
          </a:p>
          <a:p>
            <a:r>
              <a:rPr lang="hu-HU" u="sng" dirty="0">
                <a:hlinkClick r:id="rId3"/>
              </a:rPr>
              <a:t>https://</a:t>
            </a:r>
            <a:r>
              <a:rPr lang="hu-HU" u="sng" dirty="0" smtClean="0">
                <a:hlinkClick r:id="rId3"/>
              </a:rPr>
              <a:t>www.mieriesuperklasse.de/seiten/1_hauptseiten/seminar/diercke/mystery.pdf</a:t>
            </a:r>
            <a:endParaRPr lang="hu-HU" u="sng" dirty="0" smtClean="0"/>
          </a:p>
          <a:p>
            <a:r>
              <a:rPr lang="hu-HU" dirty="0">
                <a:hlinkClick r:id="rId4"/>
              </a:rPr>
              <a:t>https://davestuartjr.com/build-connections-to-help-kids-value-coursework</a:t>
            </a:r>
            <a:r>
              <a:rPr lang="hu-HU" dirty="0" smtClean="0">
                <a:hlinkClick r:id="rId4"/>
              </a:rPr>
              <a:t>/</a:t>
            </a:r>
            <a:endParaRPr lang="hu-HU" dirty="0" smtClean="0"/>
          </a:p>
          <a:p>
            <a:r>
              <a:rPr lang="hu-HU" dirty="0">
                <a:hlinkClick r:id="rId5"/>
              </a:rPr>
              <a:t>https://</a:t>
            </a:r>
            <a:r>
              <a:rPr lang="hu-HU" dirty="0" smtClean="0">
                <a:hlinkClick r:id="rId5"/>
              </a:rPr>
              <a:t>www.edutopia.org/video/using-hexagons-build-critical-thinking-skills</a:t>
            </a:r>
            <a:endParaRPr lang="hu-HU" dirty="0" smtClean="0"/>
          </a:p>
          <a:p>
            <a:pPr marL="0" indent="0">
              <a:buNone/>
            </a:pPr>
            <a:r>
              <a:rPr lang="hu-HU" u="sng" dirty="0" smtClean="0"/>
              <a:t>Képek:</a:t>
            </a:r>
          </a:p>
          <a:p>
            <a:r>
              <a:rPr lang="hu-HU" dirty="0">
                <a:hlinkClick r:id="rId6"/>
              </a:rPr>
              <a:t>https://www.szeretlekmagyarorszag.hu/multunk/56-hosei-mire-bejarta-a-kepe-a-vilagot-mar-halott-volt-a-15-eves-kislany</a:t>
            </a:r>
            <a:r>
              <a:rPr lang="hu-HU" dirty="0" smtClean="0">
                <a:hlinkClick r:id="rId6"/>
              </a:rPr>
              <a:t>/</a:t>
            </a:r>
            <a:endParaRPr lang="hu-HU" dirty="0" smtClean="0"/>
          </a:p>
          <a:p>
            <a:r>
              <a:rPr lang="en-US" dirty="0" smtClean="0"/>
              <a:t>By </a:t>
            </a:r>
            <a:r>
              <a:rPr lang="en-US" dirty="0"/>
              <a:t>Unknown author - arastiralim.net, Public Domain,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commons.wikimedia.org/w/index.php?curid=20103197</a:t>
            </a:r>
            <a:endParaRPr lang="hu-HU" dirty="0" smtClean="0"/>
          </a:p>
          <a:p>
            <a:pPr marL="0" indent="0">
              <a:buNone/>
            </a:pPr>
            <a:r>
              <a:rPr lang="hu-HU" u="sng" dirty="0"/>
              <a:t>Szakmai </a:t>
            </a:r>
            <a:r>
              <a:rPr lang="hu-HU" u="sng" dirty="0" smtClean="0"/>
              <a:t>honlapomon megosztott segédanyagok:</a:t>
            </a:r>
            <a:endParaRPr lang="hu-HU" u="sng" dirty="0"/>
          </a:p>
          <a:p>
            <a:r>
              <a:rPr lang="hu-HU" u="sng" dirty="0">
                <a:hlinkClick r:id="rId8"/>
              </a:rPr>
              <a:t>https://www.1001tortenet.net/tortenelminyomozasok</a:t>
            </a:r>
            <a:endParaRPr lang="hu-HU" u="sng" dirty="0"/>
          </a:p>
          <a:p>
            <a:pPr marL="0" indent="0">
              <a:buNone/>
            </a:pPr>
            <a:r>
              <a:rPr lang="hu-HU" u="sng" dirty="0" smtClean="0"/>
              <a:t>Bemutatóóra videófelvétele: </a:t>
            </a:r>
          </a:p>
          <a:p>
            <a:r>
              <a:rPr lang="hu-HU" dirty="0" smtClean="0">
                <a:hlinkClick r:id="rId9"/>
              </a:rPr>
              <a:t>http</a:t>
            </a:r>
            <a:r>
              <a:rPr lang="hu-HU" dirty="0">
                <a:hlinkClick r:id="rId9"/>
              </a:rPr>
              <a:t>://87.229.72.137/1956/csoportfoglalkozas.mp4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969606" y="6045686"/>
            <a:ext cx="342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https</a:t>
            </a:r>
            <a:r>
              <a:rPr lang="hu-HU" dirty="0"/>
              <a:t>://www.1001tortenet.net/tortenelminyomozasok</a:t>
            </a:r>
          </a:p>
        </p:txBody>
      </p:sp>
    </p:spTree>
    <p:extLst>
      <p:ext uri="{BB962C8B-B14F-4D97-AF65-F5344CB8AC3E}">
        <p14:creationId xmlns:p14="http://schemas.microsoft.com/office/powerpoint/2010/main" val="21011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Szabó Márta Mária</a:t>
            </a:r>
            <a:endParaRPr lang="hu-HU" dirty="0"/>
          </a:p>
          <a:p>
            <a:r>
              <a:rPr lang="hu-HU" dirty="0" smtClean="0">
                <a:hlinkClick r:id="rId2"/>
              </a:rPr>
              <a:t>szabotanarno@gmail.com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www.1001tortenet.net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96025" y="2194559"/>
            <a:ext cx="5882707" cy="31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A módszer háttere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77342" y="2363304"/>
            <a:ext cx="5985470" cy="4050792"/>
          </a:xfrm>
        </p:spPr>
        <p:txBody>
          <a:bodyPr/>
          <a:lstStyle/>
          <a:p>
            <a:r>
              <a:rPr lang="hu-HU" dirty="0" smtClean="0"/>
              <a:t>Tanulókat aktivizáló, </a:t>
            </a:r>
            <a:r>
              <a:rPr lang="hu-HU" dirty="0" err="1" smtClean="0"/>
              <a:t>kollaboratív</a:t>
            </a:r>
            <a:r>
              <a:rPr lang="hu-HU" dirty="0" smtClean="0"/>
              <a:t> módszer</a:t>
            </a:r>
          </a:p>
          <a:p>
            <a:r>
              <a:rPr lang="hu-HU" dirty="0" smtClean="0"/>
              <a:t>A konstruktivista pedagógiai megközelítésen alapul.</a:t>
            </a:r>
          </a:p>
          <a:p>
            <a:r>
              <a:rPr lang="hu-HU" dirty="0" smtClean="0"/>
              <a:t>Kezdetek: Földrajz tantárgy keretében kezdték alkalmazni, a globális világ összefüggéseinek tevékenykedtető, </a:t>
            </a:r>
            <a:r>
              <a:rPr lang="hu-HU" dirty="0" err="1" smtClean="0"/>
              <a:t>kollaboratív</a:t>
            </a:r>
            <a:r>
              <a:rPr lang="hu-HU" dirty="0" smtClean="0"/>
              <a:t> feltárásához.</a:t>
            </a:r>
          </a:p>
          <a:p>
            <a:r>
              <a:rPr lang="hu-HU" dirty="0" smtClean="0"/>
              <a:t>Főleg földrajz és történelem tantárgy tanításához használják.</a:t>
            </a:r>
            <a:endParaRPr lang="hu-HU" dirty="0"/>
          </a:p>
          <a:p>
            <a:r>
              <a:rPr lang="hu-HU" dirty="0" smtClean="0"/>
              <a:t>Sok segédanyag van hozzá - külföldön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/>
          <a:stretch/>
        </p:blipFill>
        <p:spPr>
          <a:xfrm>
            <a:off x="7626149" y="3324687"/>
            <a:ext cx="4107010" cy="269030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49" y="1193886"/>
            <a:ext cx="4107010" cy="214088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969606" y="6045686"/>
            <a:ext cx="342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https</a:t>
            </a:r>
            <a:r>
              <a:rPr lang="hu-HU" dirty="0"/>
              <a:t>://www.1001tortenet.net/tortenelminyomozasok</a:t>
            </a:r>
          </a:p>
        </p:txBody>
      </p:sp>
    </p:spTree>
    <p:extLst>
      <p:ext uri="{BB962C8B-B14F-4D97-AF65-F5344CB8AC3E}">
        <p14:creationId xmlns:p14="http://schemas.microsoft.com/office/powerpoint/2010/main" val="244505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Miért tud m</a:t>
            </a:r>
            <a:r>
              <a:rPr lang="hu-HU" dirty="0" smtClean="0">
                <a:latin typeface="Bahnschrift Condensed" panose="020B0502040204020203" pitchFamily="34" charset="0"/>
              </a:rPr>
              <a:t>ű</a:t>
            </a:r>
            <a:r>
              <a:rPr lang="hu-HU" dirty="0" smtClean="0"/>
              <a:t>ködni?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9848" y="2121408"/>
            <a:ext cx="6226101" cy="4050792"/>
          </a:xfrm>
        </p:spPr>
        <p:txBody>
          <a:bodyPr/>
          <a:lstStyle/>
          <a:p>
            <a:r>
              <a:rPr lang="hu-HU" dirty="0" smtClean="0"/>
              <a:t>Személyek, személyiségek, személyesség áll a középpontban</a:t>
            </a:r>
          </a:p>
          <a:p>
            <a:r>
              <a:rPr lang="hu-HU" dirty="0" smtClean="0"/>
              <a:t>Érzelmi </a:t>
            </a:r>
            <a:r>
              <a:rPr lang="hu-HU" dirty="0" err="1" smtClean="0"/>
              <a:t>bevonódást</a:t>
            </a:r>
            <a:r>
              <a:rPr lang="hu-HU" dirty="0" smtClean="0"/>
              <a:t> teremt.</a:t>
            </a:r>
            <a:endParaRPr lang="hu-HU" dirty="0"/>
          </a:p>
          <a:p>
            <a:r>
              <a:rPr lang="hu-HU" dirty="0" smtClean="0"/>
              <a:t>Ellentmondások, többféle, akár egymásnak ellentmondó érvényes megoldás lehetősége</a:t>
            </a:r>
          </a:p>
          <a:p>
            <a:r>
              <a:rPr lang="hu-HU" dirty="0" smtClean="0"/>
              <a:t>Online és offline is megvalósítható</a:t>
            </a:r>
          </a:p>
          <a:p>
            <a:r>
              <a:rPr lang="hu-HU" dirty="0" smtClean="0"/>
              <a:t>Bővítés, adaptáció sokféle lehetősége:</a:t>
            </a:r>
          </a:p>
          <a:p>
            <a:pPr lvl="1"/>
            <a:r>
              <a:rPr lang="hu-HU" dirty="0" smtClean="0"/>
              <a:t>digitális történetmesélés, </a:t>
            </a:r>
            <a:endParaRPr lang="hu-HU" dirty="0"/>
          </a:p>
          <a:p>
            <a:pPr lvl="1"/>
            <a:r>
              <a:rPr lang="hu-HU" dirty="0" smtClean="0"/>
              <a:t>drámapedagógia,</a:t>
            </a:r>
          </a:p>
          <a:p>
            <a:pPr lvl="1"/>
            <a:r>
              <a:rPr lang="hu-HU" dirty="0" smtClean="0"/>
              <a:t>irodalom, művészetek irányába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47" y="893010"/>
            <a:ext cx="3930650" cy="21844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6"/>
          <a:stretch/>
        </p:blipFill>
        <p:spPr>
          <a:xfrm>
            <a:off x="7653522" y="3080084"/>
            <a:ext cx="3930650" cy="281976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969606" y="6045686"/>
            <a:ext cx="342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https</a:t>
            </a:r>
            <a:r>
              <a:rPr lang="hu-HU" dirty="0"/>
              <a:t>://www.1001tortenet.net/tortenelminyomozasok</a:t>
            </a:r>
          </a:p>
        </p:txBody>
      </p:sp>
    </p:spTree>
    <p:extLst>
      <p:ext uri="{BB962C8B-B14F-4D97-AF65-F5344CB8AC3E}">
        <p14:creationId xmlns:p14="http://schemas.microsoft.com/office/powerpoint/2010/main" val="16916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4539"/>
            <a:ext cx="12192000" cy="1609344"/>
          </a:xfrm>
        </p:spPr>
        <p:txBody>
          <a:bodyPr>
            <a:normAutofit/>
          </a:bodyPr>
          <a:lstStyle/>
          <a:p>
            <a:r>
              <a:rPr lang="hu-HU" sz="5200" dirty="0" smtClean="0"/>
              <a:t>3. Hogyan működik? </a:t>
            </a:r>
            <a:br>
              <a:rPr lang="hu-HU" sz="5200" dirty="0" smtClean="0"/>
            </a:br>
            <a:r>
              <a:rPr lang="hu-HU" sz="5200" dirty="0" err="1" smtClean="0"/>
              <a:t>Ráhangolódás</a:t>
            </a:r>
            <a:r>
              <a:rPr lang="hu-HU" sz="5200" dirty="0" smtClean="0"/>
              <a:t> – jelentésteremtés - reflexió</a:t>
            </a:r>
            <a:endParaRPr lang="hu-HU" sz="5200" dirty="0"/>
          </a:p>
        </p:txBody>
      </p:sp>
      <p:pic>
        <p:nvPicPr>
          <p:cNvPr id="5" name="New picture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9901" t="7089" r="54782" b="65974"/>
          <a:stretch/>
        </p:blipFill>
        <p:spPr>
          <a:xfrm>
            <a:off x="601599" y="1654673"/>
            <a:ext cx="2171177" cy="1303928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512" y="1812924"/>
            <a:ext cx="3115326" cy="397493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674" y="1921039"/>
            <a:ext cx="3115326" cy="2829386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 rotWithShape="1">
          <a:blip r:embed="rId4"/>
          <a:srcRect l="16193" t="7806" r="57282" b="66260"/>
          <a:stretch/>
        </p:blipFill>
        <p:spPr>
          <a:xfrm>
            <a:off x="8986512" y="1622956"/>
            <a:ext cx="3162300" cy="1498411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0" name="Szövegdoboz 9"/>
          <p:cNvSpPr txBox="1"/>
          <p:nvPr/>
        </p:nvSpPr>
        <p:spPr>
          <a:xfrm>
            <a:off x="468143" y="2984290"/>
            <a:ext cx="3094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Drámapedagógia – élőképek</a:t>
            </a:r>
          </a:p>
          <a:p>
            <a:pPr marL="285750" indent="-285750">
              <a:buFontTx/>
              <a:buChar char="-"/>
            </a:pPr>
            <a:r>
              <a:rPr lang="hu-HU" dirty="0" err="1" smtClean="0"/>
              <a:t>Mentimeter</a:t>
            </a:r>
            <a:r>
              <a:rPr lang="hu-HU" dirty="0" smtClean="0"/>
              <a:t> – szófelhő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Kép</a:t>
            </a:r>
          </a:p>
          <a:p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5"/>
          <a:srcRect l="2226"/>
          <a:stretch/>
        </p:blipFill>
        <p:spPr>
          <a:xfrm>
            <a:off x="468143" y="4226753"/>
            <a:ext cx="2725016" cy="2631247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5000975" y="1921038"/>
            <a:ext cx="3152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Történet ábrázolása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Összefüggések megfogalmazása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Fogalmak értelmezése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9174793" y="3256683"/>
            <a:ext cx="3152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Kapcsolódási pontok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Feladatlap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Kilépőcédula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Tanulságok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Beszélgetés</a:t>
            </a:r>
          </a:p>
        </p:txBody>
      </p:sp>
      <p:pic>
        <p:nvPicPr>
          <p:cNvPr id="15" name="New picture"/>
          <p:cNvPicPr>
            <a:picLocks noGrp="1"/>
          </p:cNvPicPr>
          <p:nvPr>
            <p:ph sz="half" idx="2"/>
          </p:nvPr>
        </p:nvPicPr>
        <p:blipFill rotWithShape="1">
          <a:blip r:embed="rId6"/>
          <a:srcRect l="14499" t="4511" r="50107" b="62821"/>
          <a:stretch/>
        </p:blipFill>
        <p:spPr>
          <a:xfrm>
            <a:off x="4395006" y="3530382"/>
            <a:ext cx="4063194" cy="1898868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171" y="4838786"/>
            <a:ext cx="1898150" cy="189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Példák </a:t>
            </a:r>
            <a:r>
              <a:rPr lang="hu-HU" dirty="0" err="1" smtClean="0"/>
              <a:t>Ráhangolódásra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61" y="1971675"/>
            <a:ext cx="5933009" cy="3832911"/>
          </a:xfrm>
        </p:spPr>
      </p:pic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47" y="1987067"/>
            <a:ext cx="2773666" cy="3817519"/>
          </a:xfrm>
        </p:spPr>
      </p:pic>
      <p:sp>
        <p:nvSpPr>
          <p:cNvPr id="7" name="Szövegdoboz 6"/>
          <p:cNvSpPr txBox="1"/>
          <p:nvPr/>
        </p:nvSpPr>
        <p:spPr>
          <a:xfrm>
            <a:off x="1771049" y="6276224"/>
            <a:ext cx="9740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/>
              <a:t>Képek </a:t>
            </a:r>
            <a:r>
              <a:rPr lang="hu-HU" sz="1100" dirty="0"/>
              <a:t>forrása: https://www.szeretlekmagyarorszag.hu/multunk/56-hosei-mire-bejarta-a-kepe-a-vilagot-mar-halott-volt-a-15-eves-kislany/ </a:t>
            </a:r>
            <a:endParaRPr lang="hu-HU" sz="1100" dirty="0" smtClean="0"/>
          </a:p>
          <a:p>
            <a:r>
              <a:rPr lang="en-US" sz="1100" dirty="0"/>
              <a:t>By Unknown author - arastiralim.net, Public Domain, https://commons.wikimedia.org/w/index.php?curid=20103197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27985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512064"/>
            <a:ext cx="6380106" cy="1609344"/>
          </a:xfrm>
        </p:spPr>
        <p:txBody>
          <a:bodyPr/>
          <a:lstStyle/>
          <a:p>
            <a:r>
              <a:rPr lang="hu-HU" dirty="0"/>
              <a:t>4</a:t>
            </a:r>
            <a:r>
              <a:rPr lang="hu-HU" dirty="0" smtClean="0"/>
              <a:t>. Fejleszthet</a:t>
            </a:r>
            <a:r>
              <a:rPr lang="hu-HU" sz="4800" b="1" dirty="0" smtClean="0"/>
              <a:t>ő</a:t>
            </a:r>
            <a:r>
              <a:rPr lang="hu-HU" dirty="0" smtClean="0"/>
              <a:t> képességek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1" y="2121408"/>
            <a:ext cx="6577578" cy="4050792"/>
          </a:xfrm>
        </p:spPr>
        <p:txBody>
          <a:bodyPr/>
          <a:lstStyle/>
          <a:p>
            <a:r>
              <a:rPr lang="hu-HU" dirty="0" smtClean="0"/>
              <a:t>Forráselemzés</a:t>
            </a:r>
          </a:p>
          <a:p>
            <a:r>
              <a:rPr lang="hu-HU" dirty="0" smtClean="0"/>
              <a:t>Narratív kompetencia</a:t>
            </a:r>
          </a:p>
          <a:p>
            <a:r>
              <a:rPr lang="hu-HU" dirty="0" smtClean="0"/>
              <a:t>Együttműködési képesség</a:t>
            </a:r>
          </a:p>
          <a:p>
            <a:r>
              <a:rPr lang="hu-HU" dirty="0" smtClean="0"/>
              <a:t>Kritikai gondolkodás</a:t>
            </a:r>
          </a:p>
          <a:p>
            <a:pPr lvl="1"/>
            <a:r>
              <a:rPr lang="hu-HU" dirty="0" smtClean="0"/>
              <a:t>Információk rendezése, súlyozása</a:t>
            </a:r>
          </a:p>
          <a:p>
            <a:pPr lvl="1"/>
            <a:r>
              <a:rPr lang="hu-HU" dirty="0" smtClean="0"/>
              <a:t>Ok-okozati kapcsolatok feltárása</a:t>
            </a:r>
          </a:p>
          <a:p>
            <a:pPr lvl="1"/>
            <a:r>
              <a:rPr lang="hu-HU" dirty="0" smtClean="0"/>
              <a:t>Sokféle kapcsolat, összefüggések felismerése és szemléltetése</a:t>
            </a:r>
            <a:endParaRPr lang="hu-HU" dirty="0"/>
          </a:p>
          <a:p>
            <a:pPr lvl="1"/>
            <a:r>
              <a:rPr lang="hu-HU" dirty="0" smtClean="0"/>
              <a:t>Ellentmondások elviselésének képessége</a:t>
            </a:r>
          </a:p>
          <a:p>
            <a:r>
              <a:rPr lang="hu-HU" dirty="0" smtClean="0"/>
              <a:t>Kreativitás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14" y="721146"/>
            <a:ext cx="4186905" cy="236273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14" y="3083880"/>
            <a:ext cx="4193340" cy="314500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827102" y="6172200"/>
            <a:ext cx="342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https</a:t>
            </a:r>
            <a:r>
              <a:rPr lang="hu-HU" dirty="0"/>
              <a:t>://www.1001tortenet.net/tortenelminyomozasok</a:t>
            </a:r>
          </a:p>
        </p:txBody>
      </p:sp>
    </p:spTree>
    <p:extLst>
      <p:ext uri="{BB962C8B-B14F-4D97-AF65-F5344CB8AC3E}">
        <p14:creationId xmlns:p14="http://schemas.microsoft.com/office/powerpoint/2010/main" val="13462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7634" y="484632"/>
            <a:ext cx="11328934" cy="1609344"/>
          </a:xfrm>
        </p:spPr>
        <p:txBody>
          <a:bodyPr/>
          <a:lstStyle/>
          <a:p>
            <a:pPr algn="ctr"/>
            <a:r>
              <a:rPr lang="hu-HU" dirty="0"/>
              <a:t>5</a:t>
            </a:r>
            <a:r>
              <a:rPr lang="hu-HU" dirty="0" smtClean="0"/>
              <a:t>. A </a:t>
            </a:r>
            <a:r>
              <a:rPr lang="hu-HU" dirty="0" err="1" smtClean="0"/>
              <a:t>mysteryk</a:t>
            </a:r>
            <a:r>
              <a:rPr lang="hu-HU" dirty="0" smtClean="0"/>
              <a:t> alkalmazásának </a:t>
            </a:r>
            <a:br>
              <a:rPr lang="hu-HU" dirty="0" smtClean="0"/>
            </a:br>
            <a:r>
              <a:rPr lang="hu-HU" b="1" dirty="0" smtClean="0"/>
              <a:t>előnyei</a:t>
            </a:r>
            <a:r>
              <a:rPr lang="hu-HU" dirty="0" smtClean="0"/>
              <a:t> és </a:t>
            </a:r>
            <a:r>
              <a:rPr lang="hu-HU" b="1" dirty="0" smtClean="0"/>
              <a:t>problémái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885825" y="2801554"/>
            <a:ext cx="5796153" cy="3977640"/>
          </a:xfrm>
        </p:spPr>
        <p:txBody>
          <a:bodyPr/>
          <a:lstStyle/>
          <a:p>
            <a:r>
              <a:rPr lang="hu-HU" dirty="0" err="1" smtClean="0"/>
              <a:t>Bevonódás</a:t>
            </a:r>
            <a:endParaRPr lang="hu-HU" dirty="0" smtClean="0"/>
          </a:p>
          <a:p>
            <a:r>
              <a:rPr lang="hu-HU" dirty="0" smtClean="0"/>
              <a:t>Autonóm tanulás</a:t>
            </a:r>
          </a:p>
          <a:p>
            <a:r>
              <a:rPr lang="hu-HU" dirty="0" smtClean="0"/>
              <a:t>Kontextus </a:t>
            </a:r>
          </a:p>
          <a:p>
            <a:r>
              <a:rPr lang="hu-HU" dirty="0" smtClean="0"/>
              <a:t>Átélhetővé teszi a korszakot</a:t>
            </a:r>
          </a:p>
          <a:p>
            <a:r>
              <a:rPr lang="hu-HU" dirty="0" smtClean="0"/>
              <a:t>Perspektívaváltás</a:t>
            </a:r>
          </a:p>
          <a:p>
            <a:r>
              <a:rPr lang="hu-HU" dirty="0" smtClean="0"/>
              <a:t>Egyenlő részvétel</a:t>
            </a:r>
          </a:p>
          <a:p>
            <a:r>
              <a:rPr lang="hu-HU" dirty="0" smtClean="0"/>
              <a:t>Jól kombinálható interaktív alkalmazásokkal: pl. </a:t>
            </a:r>
            <a:r>
              <a:rPr lang="hu-HU" dirty="0" err="1" smtClean="0"/>
              <a:t>mentimeter</a:t>
            </a:r>
            <a:r>
              <a:rPr lang="hu-HU" dirty="0" smtClean="0"/>
              <a:t>, </a:t>
            </a:r>
            <a:r>
              <a:rPr lang="hu-HU" dirty="0" err="1" smtClean="0"/>
              <a:t>storyboard</a:t>
            </a:r>
            <a:r>
              <a:rPr lang="hu-HU" dirty="0" smtClean="0"/>
              <a:t> stb.</a:t>
            </a:r>
          </a:p>
          <a:p>
            <a:r>
              <a:rPr lang="hu-HU" dirty="0" smtClean="0"/>
              <a:t>Egyszeri „legyártást” követően újra felhasználható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6431600" y="2880360"/>
            <a:ext cx="5284150" cy="3977640"/>
          </a:xfrm>
        </p:spPr>
        <p:txBody>
          <a:bodyPr/>
          <a:lstStyle/>
          <a:p>
            <a:r>
              <a:rPr lang="hu-HU" dirty="0" smtClean="0"/>
              <a:t>Sok felkészülést igényel</a:t>
            </a:r>
          </a:p>
          <a:p>
            <a:r>
              <a:rPr lang="hu-HU" dirty="0" smtClean="0"/>
              <a:t>45 perc kevés lehet – nagyon jól kell megszervezni, ha bele akarunk férni</a:t>
            </a:r>
          </a:p>
          <a:p>
            <a:r>
              <a:rPr lang="hu-HU" dirty="0" smtClean="0"/>
              <a:t>Dupla óra alkalmasabb lehet.</a:t>
            </a:r>
          </a:p>
          <a:p>
            <a:r>
              <a:rPr lang="hu-HU" dirty="0" smtClean="0"/>
              <a:t>Érdeklődőbb tanulócsoportoknál könnyebben bevezethető.</a:t>
            </a:r>
          </a:p>
          <a:p>
            <a:r>
              <a:rPr lang="hu-HU" dirty="0" smtClean="0"/>
              <a:t>Fogalmak tisztázásának nehézségei</a:t>
            </a:r>
          </a:p>
          <a:p>
            <a:r>
              <a:rPr lang="hu-HU" dirty="0" smtClean="0"/>
              <a:t>Inkább a témakör feldolgozásának végén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2343807" y="1860331"/>
            <a:ext cx="2259724" cy="809297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>
            <a:endCxn id="5" idx="0"/>
          </p:cNvCxnSpPr>
          <p:nvPr/>
        </p:nvCxnSpPr>
        <p:spPr>
          <a:xfrm>
            <a:off x="7538506" y="1934678"/>
            <a:ext cx="1535169" cy="945682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7979342" y="6202045"/>
            <a:ext cx="341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https</a:t>
            </a:r>
            <a:r>
              <a:rPr lang="hu-HU" dirty="0"/>
              <a:t>://www.1001tortenet.net/tortenelminyomozasok</a:t>
            </a:r>
          </a:p>
        </p:txBody>
      </p:sp>
    </p:spTree>
    <p:extLst>
      <p:ext uri="{BB962C8B-B14F-4D97-AF65-F5344CB8AC3E}">
        <p14:creationId xmlns:p14="http://schemas.microsoft.com/office/powerpoint/2010/main" val="417122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</a:t>
            </a:r>
            <a:r>
              <a:rPr lang="hu-HU" dirty="0" smtClean="0"/>
              <a:t>. Saját </a:t>
            </a:r>
            <a:r>
              <a:rPr lang="hu-HU" dirty="0" err="1" smtClean="0"/>
              <a:t>mystery</a:t>
            </a:r>
            <a:r>
              <a:rPr lang="hu-HU" dirty="0" smtClean="0"/>
              <a:t> készítése - tippek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949952" cy="397764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Középpontban: </a:t>
            </a:r>
          </a:p>
          <a:p>
            <a:pPr lvl="1"/>
            <a:r>
              <a:rPr lang="hu-HU" dirty="0" smtClean="0"/>
              <a:t>egy rejtélyes alapkérdés</a:t>
            </a:r>
          </a:p>
          <a:p>
            <a:r>
              <a:rPr lang="hu-HU" dirty="0" smtClean="0"/>
              <a:t>Eszközök: </a:t>
            </a:r>
          </a:p>
          <a:p>
            <a:pPr lvl="1"/>
            <a:r>
              <a:rPr lang="hu-HU" dirty="0" smtClean="0"/>
              <a:t>Történet-, információ- és háttérkártyák</a:t>
            </a:r>
          </a:p>
          <a:p>
            <a:r>
              <a:rPr lang="hu-HU" dirty="0"/>
              <a:t>20-30 információs kártya összesen</a:t>
            </a:r>
          </a:p>
          <a:p>
            <a:pPr lvl="1"/>
            <a:r>
              <a:rPr lang="hu-HU" dirty="0"/>
              <a:t>Tartalmuk: egy-egy, tömören de érthetően megfogalmazott információ.</a:t>
            </a:r>
          </a:p>
          <a:p>
            <a:pPr lvl="1"/>
            <a:r>
              <a:rPr lang="hu-HU" dirty="0"/>
              <a:t>A kártyák ne tartalmazzák az összefüggéseket – azokat a tanulóknak kell felfedeznie</a:t>
            </a:r>
            <a:r>
              <a:rPr lang="hu-HU" dirty="0" smtClean="0"/>
              <a:t>.</a:t>
            </a:r>
          </a:p>
          <a:p>
            <a:pPr lvl="1"/>
            <a:r>
              <a:rPr lang="hu-HU" dirty="0" smtClean="0"/>
              <a:t>Nem kötelező a kártyák </a:t>
            </a:r>
            <a:r>
              <a:rPr lang="hu-HU" dirty="0" err="1" smtClean="0"/>
              <a:t>hexagon</a:t>
            </a:r>
            <a:r>
              <a:rPr lang="hu-HU" dirty="0" smtClean="0"/>
              <a:t> formája, de inspiráló, mozgósító hatása van, mert a kártyák egymáshoz illesztése felfedezteti az összefüggéseket.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5368972" cy="397764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Konkrét személyek története köré épül</a:t>
            </a:r>
            <a:endParaRPr lang="hu-HU" dirty="0"/>
          </a:p>
          <a:p>
            <a:r>
              <a:rPr lang="hu-HU" dirty="0"/>
              <a:t>Részletesség: </a:t>
            </a:r>
            <a:endParaRPr lang="hu-HU" dirty="0" smtClean="0"/>
          </a:p>
          <a:p>
            <a:pPr lvl="1"/>
            <a:r>
              <a:rPr lang="hu-HU" dirty="0" smtClean="0"/>
              <a:t>se </a:t>
            </a:r>
            <a:r>
              <a:rPr lang="hu-HU" dirty="0"/>
              <a:t>túl részletes, se túl hiányos ne legyen a történet</a:t>
            </a:r>
            <a:r>
              <a:rPr lang="hu-HU" dirty="0" smtClean="0"/>
              <a:t>.</a:t>
            </a:r>
          </a:p>
          <a:p>
            <a:r>
              <a:rPr lang="hu-HU" dirty="0" smtClean="0"/>
              <a:t>Differenciálás - érdeklődőbb, gyorsabb csoportok számára: </a:t>
            </a:r>
          </a:p>
          <a:p>
            <a:pPr lvl="1"/>
            <a:r>
              <a:rPr lang="hu-HU" dirty="0" smtClean="0"/>
              <a:t>kiegészítő, ambivalens, esetleg nem oda tartozó információk bekeverése.</a:t>
            </a:r>
          </a:p>
          <a:p>
            <a:r>
              <a:rPr lang="hu-HU" dirty="0" err="1"/>
              <a:t>Ráhangolódó</a:t>
            </a:r>
            <a:r>
              <a:rPr lang="hu-HU" dirty="0"/>
              <a:t> és reflexiós fázis nélkül nem lehet. </a:t>
            </a:r>
            <a:endParaRPr lang="hu-HU" dirty="0" smtClean="0"/>
          </a:p>
          <a:p>
            <a:pPr lvl="1"/>
            <a:r>
              <a:rPr lang="hu-HU" dirty="0" smtClean="0"/>
              <a:t>Ez </a:t>
            </a:r>
            <a:r>
              <a:rPr lang="hu-HU" dirty="0"/>
              <a:t>a legjobban variálható </a:t>
            </a:r>
            <a:r>
              <a:rPr lang="hu-HU" dirty="0" smtClean="0"/>
              <a:t>rész, ez adja meg az értelmét, jelentőségét.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957730" y="6172200"/>
            <a:ext cx="342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https</a:t>
            </a:r>
            <a:r>
              <a:rPr lang="hu-HU" dirty="0"/>
              <a:t>://www.1001tortenet.net/tortenelminyomozasok</a:t>
            </a:r>
          </a:p>
        </p:txBody>
      </p:sp>
    </p:spTree>
    <p:extLst>
      <p:ext uri="{BB962C8B-B14F-4D97-AF65-F5344CB8AC3E}">
        <p14:creationId xmlns:p14="http://schemas.microsoft.com/office/powerpoint/2010/main" val="9432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0323" y="140121"/>
            <a:ext cx="10058400" cy="1609344"/>
          </a:xfrm>
        </p:spPr>
        <p:txBody>
          <a:bodyPr/>
          <a:lstStyle/>
          <a:p>
            <a:r>
              <a:rPr lang="hu-HU" dirty="0"/>
              <a:t>7</a:t>
            </a:r>
            <a:r>
              <a:rPr lang="hu-HU" dirty="0" smtClean="0"/>
              <a:t>. Kutatás és fejlesztés irányai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8344" y="1446069"/>
            <a:ext cx="4387412" cy="3847066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Kutatás</a:t>
            </a:r>
          </a:p>
          <a:p>
            <a:r>
              <a:rPr lang="hu-HU" dirty="0" smtClean="0"/>
              <a:t>Kérdőívek</a:t>
            </a:r>
          </a:p>
          <a:p>
            <a:r>
              <a:rPr lang="hu-HU" dirty="0" smtClean="0"/>
              <a:t>Mérési lehetőségek – mi mérhető?</a:t>
            </a:r>
          </a:p>
          <a:p>
            <a:pPr marL="0" indent="0">
              <a:buNone/>
            </a:pPr>
            <a:r>
              <a:rPr lang="hu-HU" dirty="0" smtClean="0"/>
              <a:t>Hipotézis: </a:t>
            </a:r>
          </a:p>
          <a:p>
            <a:r>
              <a:rPr lang="hu-HU" dirty="0" smtClean="0"/>
              <a:t>Növeli a diákok </a:t>
            </a:r>
            <a:r>
              <a:rPr lang="hu-HU" dirty="0" err="1" smtClean="0"/>
              <a:t>bevonódását</a:t>
            </a:r>
            <a:r>
              <a:rPr lang="hu-HU" dirty="0" smtClean="0"/>
              <a:t>, érzelmi kötődését a témához.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48344" y="4012999"/>
            <a:ext cx="4577417" cy="3977640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Fejlesztés</a:t>
            </a:r>
            <a:r>
              <a:rPr lang="hu-HU" dirty="0" smtClean="0"/>
              <a:t>: </a:t>
            </a:r>
          </a:p>
          <a:p>
            <a:r>
              <a:rPr lang="hu-HU" dirty="0" smtClean="0"/>
              <a:t>online eszközök, digitális történetmesélés eszközei</a:t>
            </a:r>
          </a:p>
          <a:p>
            <a:r>
              <a:rPr lang="hu-HU" dirty="0" smtClean="0"/>
              <a:t>Értékelés, társ- és önértékelés módszereinek fejlesztése</a:t>
            </a:r>
          </a:p>
          <a:p>
            <a:r>
              <a:rPr lang="hu-HU" dirty="0" smtClean="0"/>
              <a:t>Reflexió eszközeinek fejlesztése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30" y="1301722"/>
            <a:ext cx="7791543" cy="359299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945855" y="6144869"/>
            <a:ext cx="342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https</a:t>
            </a:r>
            <a:r>
              <a:rPr lang="hu-HU" dirty="0"/>
              <a:t>://www.1001tortenet.net/tortenelminyomozasok</a:t>
            </a:r>
          </a:p>
        </p:txBody>
      </p:sp>
      <p:sp>
        <p:nvSpPr>
          <p:cNvPr id="5" name="Téglalap 4"/>
          <p:cNvSpPr/>
          <p:nvPr/>
        </p:nvSpPr>
        <p:spPr>
          <a:xfrm>
            <a:off x="4427622" y="4969969"/>
            <a:ext cx="7584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 smtClean="0"/>
              <a:t>A kérdőív forrása: </a:t>
            </a:r>
          </a:p>
          <a:p>
            <a:r>
              <a:rPr lang="hu-HU" sz="1200" dirty="0" smtClean="0">
                <a:hlinkClick r:id="rId3"/>
              </a:rPr>
              <a:t>https</a:t>
            </a:r>
            <a:r>
              <a:rPr lang="hu-HU" sz="1200" dirty="0">
                <a:hlinkClick r:id="rId3"/>
              </a:rPr>
              <a:t>://davestuartjr.com/build-connections-to-help-kids-value-coursework</a:t>
            </a:r>
            <a:r>
              <a:rPr lang="hu-HU" sz="1200" dirty="0" smtClean="0">
                <a:hlinkClick r:id="rId3"/>
              </a:rPr>
              <a:t>/</a:t>
            </a:r>
            <a:endParaRPr 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396034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TM03090434[[fn=Fabetű]]</Template>
  <TotalTime>544</TotalTime>
  <Words>565</Words>
  <Application>Microsoft Office PowerPoint</Application>
  <PresentationFormat>Szélesvásznú</PresentationFormat>
  <Paragraphs>110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Bahnschrift Condensed</vt:lpstr>
      <vt:lpstr>Rockwell</vt:lpstr>
      <vt:lpstr>Rockwell Condensed</vt:lpstr>
      <vt:lpstr>Wingdings</vt:lpstr>
      <vt:lpstr>Fabetű</vt:lpstr>
      <vt:lpstr>Budapesti nyomozások -  A Mystery-módszer a történelem órákon</vt:lpstr>
      <vt:lpstr>1. A módszer háttere</vt:lpstr>
      <vt:lpstr>2. Miért tud működni?</vt:lpstr>
      <vt:lpstr>3. Hogyan működik?  Ráhangolódás – jelentésteremtés - reflexió</vt:lpstr>
      <vt:lpstr>Példák Ráhangolódásra</vt:lpstr>
      <vt:lpstr>4. Fejleszthető képességek</vt:lpstr>
      <vt:lpstr>5. A mysteryk alkalmazásának  előnyei és problémái </vt:lpstr>
      <vt:lpstr>6. Saját mystery készítése - tippek</vt:lpstr>
      <vt:lpstr>7. Kutatás és fejlesztés irányai</vt:lpstr>
      <vt:lpstr>Ajánlott irodalom, példák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Mystery-módszer</dc:title>
  <dc:creator>Fazekas Felhasználó</dc:creator>
  <cp:lastModifiedBy>Fazekas</cp:lastModifiedBy>
  <cp:revision>31</cp:revision>
  <dcterms:created xsi:type="dcterms:W3CDTF">2021-09-25T22:08:35Z</dcterms:created>
  <dcterms:modified xsi:type="dcterms:W3CDTF">2022-06-08T09:52:27Z</dcterms:modified>
</cp:coreProperties>
</file>